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68" r:id="rId3"/>
    <p:sldId id="272" r:id="rId5"/>
    <p:sldId id="304" r:id="rId6"/>
    <p:sldId id="274" r:id="rId7"/>
    <p:sldId id="294" r:id="rId8"/>
    <p:sldId id="285" r:id="rId9"/>
    <p:sldId id="295" r:id="rId10"/>
    <p:sldId id="280" r:id="rId11"/>
    <p:sldId id="288" r:id="rId12"/>
    <p:sldId id="292" r:id="rId13"/>
    <p:sldId id="302" r:id="rId14"/>
    <p:sldId id="271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8F04A-84B0-4E5D-A1A7-EE43D6EF2A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PhAnim="0" showMasterSp="0">
  <p:cSld name="标题幻灯片">
    <p:bg>
      <p:bgPr>
        <a:blipFill rotWithShape="0">
          <a:blip r:embed="rId2"/>
          <a:stretch>
            <a:fillRect b="-69"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050" name="图片 2049" descr="5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27"/>
          <p:cNvSpPr>
            <a:spLocks noGrp="1"/>
          </p:cNvSpPr>
          <p:nvPr>
            <p:ph type="ctrTitle"/>
          </p:nvPr>
        </p:nvSpPr>
        <p:spPr>
          <a:xfrm>
            <a:off x="624417" y="2108200"/>
            <a:ext cx="10943167" cy="960438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lvl="0" algn="ctr">
              <a:defRPr sz="3400" b="0"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2" name="Rectangle 31"/>
          <p:cNvSpPr>
            <a:spLocks noGrp="1"/>
          </p:cNvSpPr>
          <p:nvPr>
            <p:ph type="subTitle" idx="1" hasCustomPrompt="1"/>
          </p:nvPr>
        </p:nvSpPr>
        <p:spPr>
          <a:xfrm>
            <a:off x="626533" y="3070225"/>
            <a:ext cx="10943167" cy="7207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marL="0" lvl="0" indent="0" algn="ctr">
              <a:buNone/>
              <a:defRPr sz="2400" b="0">
                <a:ea typeface="微软雅黑" panose="020B0503020204020204" charset="-122"/>
              </a:defRPr>
            </a:lvl1pPr>
            <a:lvl2pPr marL="457200" lvl="1" indent="0" algn="ctr">
              <a:buNone/>
              <a:defRPr sz="1800" b="1">
                <a:ea typeface="华文细黑" pitchFamily="2" charset="-122"/>
              </a:defRPr>
            </a:lvl2pPr>
            <a:lvl3pPr marL="914400" lvl="2" indent="0" algn="ctr">
              <a:buNone/>
              <a:defRPr sz="1800" b="1">
                <a:ea typeface="华文细黑" pitchFamily="2" charset="-122"/>
              </a:defRPr>
            </a:lvl3pPr>
            <a:lvl4pPr marL="1371600" lvl="3" indent="0" algn="ctr">
              <a:buNone/>
              <a:defRPr sz="1800" b="1">
                <a:ea typeface="华文细黑" pitchFamily="2" charset="-122"/>
              </a:defRPr>
            </a:lvl4pPr>
            <a:lvl5pPr marL="1828800" lvl="4" indent="0" algn="ctr">
              <a:buNone/>
              <a:defRPr sz="1800" b="1">
                <a:ea typeface="华文细黑" pitchFamily="2" charset="-122"/>
              </a:defRPr>
            </a:lvl5pPr>
          </a:lstStyle>
          <a:p>
            <a:pPr lvl="0"/>
            <a:r>
              <a:rPr lang="zh-CN" altLang="en-US"/>
              <a:t>单击添加署名或公司信息</a:t>
            </a:r>
            <a:endParaRPr lang="zh-CN" altLang="en-US"/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3380" y="190500"/>
            <a:ext cx="2736320" cy="61182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4417" y="190500"/>
            <a:ext cx="8050335" cy="61182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4417" y="1125538"/>
            <a:ext cx="5362152" cy="51831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432" y="1125538"/>
            <a:ext cx="5362152" cy="51831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5" y="1778438"/>
            <a:ext cx="4873575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5" y="2665379"/>
            <a:ext cx="4873575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9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9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4.jpeg"/><Relationship Id="rId12" Type="http://schemas.openxmlformats.org/officeDocument/2006/relationships/image" Target="../media/image3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 r="-33284"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1026" name="图片 1025" descr="5-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1"/>
          <p:cNvSpPr>
            <a:spLocks noGrp="1"/>
          </p:cNvSpPr>
          <p:nvPr>
            <p:ph type="body" idx="1"/>
          </p:nvPr>
        </p:nvSpPr>
        <p:spPr>
          <a:xfrm>
            <a:off x="624417" y="1125538"/>
            <a:ext cx="10943167" cy="5183187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</p:txBody>
      </p:sp>
      <p:sp>
        <p:nvSpPr>
          <p:cNvPr id="1028" name="灯片编号占位符 1027"/>
          <p:cNvSpPr>
            <a:spLocks noGrp="1"/>
          </p:cNvSpPr>
          <p:nvPr>
            <p:ph type="sldNum" sz="quarter" idx="4"/>
          </p:nvPr>
        </p:nvSpPr>
        <p:spPr>
          <a:xfrm>
            <a:off x="624417" y="6524625"/>
            <a:ext cx="1919816" cy="1968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000" b="1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Rectangle 27"/>
          <p:cNvSpPr>
            <a:spLocks noGrp="1"/>
          </p:cNvSpPr>
          <p:nvPr>
            <p:ph type="title"/>
          </p:nvPr>
        </p:nvSpPr>
        <p:spPr>
          <a:xfrm>
            <a:off x="626533" y="190500"/>
            <a:ext cx="10943167" cy="7905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hf sldNum="0" hdr="0" ftr="0" dt="0"/>
  <p:txStyles>
    <p:titleStyle>
      <a:lvl1pPr marL="0" lvl="0" indent="0" algn="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000" b="0" i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n"/>
        <a:defRPr sz="20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n"/>
        <a:defRPr sz="18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2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16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20000"/>
        </a:lnSpc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n"/>
        <a:defRPr sz="14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»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»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»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»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sz="1800" b="0" i="1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1" i="1" u="none" kern="1200" baseline="0">
          <a:solidFill>
            <a:schemeClr val="tx1"/>
          </a:solidFill>
          <a:latin typeface="Arial" panose="020B0604020202020204" pitchFamily="34" charset="0"/>
          <a:ea typeface="华文细黑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1" i="1" u="none" kern="1200" baseline="0">
          <a:solidFill>
            <a:schemeClr val="tx1"/>
          </a:solidFill>
          <a:latin typeface="Arial" panose="020B0604020202020204" pitchFamily="34" charset="0"/>
          <a:ea typeface="华文细黑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1" i="1" u="none" kern="1200" baseline="0">
          <a:solidFill>
            <a:schemeClr val="tx1"/>
          </a:solidFill>
          <a:latin typeface="Arial" panose="020B0604020202020204" pitchFamily="34" charset="0"/>
          <a:ea typeface="华文细黑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1" i="1" u="none" kern="1200" baseline="0">
          <a:solidFill>
            <a:schemeClr val="tx1"/>
          </a:solidFill>
          <a:latin typeface="Arial" panose="020B0604020202020204" pitchFamily="34" charset="0"/>
          <a:ea typeface="华文细黑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1" i="1" u="none" kern="1200" baseline="0">
          <a:solidFill>
            <a:schemeClr val="tx1"/>
          </a:solidFill>
          <a:latin typeface="Arial" panose="020B0604020202020204" pitchFamily="34" charset="0"/>
          <a:ea typeface="华文细黑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1" i="1" u="none" kern="1200" baseline="0">
          <a:solidFill>
            <a:schemeClr val="tx1"/>
          </a:solidFill>
          <a:latin typeface="Arial" panose="020B0604020202020204" pitchFamily="34" charset="0"/>
          <a:ea typeface="华文细黑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1" i="1" u="none" kern="1200" baseline="0">
          <a:solidFill>
            <a:schemeClr val="tx1"/>
          </a:solidFill>
          <a:latin typeface="Arial" panose="020B0604020202020204" pitchFamily="34" charset="0"/>
          <a:ea typeface="华文细黑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1" i="1" u="none" kern="1200" baseline="0">
          <a:solidFill>
            <a:schemeClr val="tx1"/>
          </a:solidFill>
          <a:latin typeface="Arial" panose="020B0604020202020204" pitchFamily="34" charset="0"/>
          <a:ea typeface="华文细黑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4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.xml"/><Relationship Id="rId1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6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9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1.xml"/><Relationship Id="rId2" Type="http://schemas.openxmlformats.org/officeDocument/2006/relationships/image" Target="../media/image12.png"/><Relationship Id="rId1" Type="http://schemas.openxmlformats.org/officeDocument/2006/relationships/hyperlink" Target="https://www.processon.com/mindmap/59f9746ee4b06c8e108b747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>
          <a:xfrm>
            <a:off x="515832" y="2459990"/>
            <a:ext cx="10943167" cy="960438"/>
          </a:xfrm>
        </p:spPr>
        <p:txBody>
          <a:bodyPr/>
          <a:lstStyle/>
          <a:p>
            <a:r>
              <a:rPr lang="zh-CN" altLang="zh-CN" sz="3600" b="1" dirty="0">
                <a:latin typeface="+mj-lt"/>
                <a:ea typeface="+mj-ea"/>
              </a:rPr>
              <a:t>小球碰撞效果的实现</a:t>
            </a:r>
            <a:endParaRPr lang="zh-CN" altLang="zh-CN" sz="3600" b="1" dirty="0">
              <a:latin typeface="+mj-lt"/>
              <a:ea typeface="+mj-ea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8242300" y="5667375"/>
            <a:ext cx="3324860" cy="720725"/>
          </a:xfrm>
        </p:spPr>
        <p:txBody>
          <a:bodyPr>
            <a:normAutofit/>
          </a:bodyPr>
          <a:lstStyle/>
          <a:p>
            <a:r>
              <a:rPr lang="zh-CN" dirty="0">
                <a:latin typeface="+mn-lt"/>
                <a:ea typeface="+mn-ea"/>
              </a:rPr>
              <a:t>分享人：燕春兰</a:t>
            </a:r>
            <a:endParaRPr lang="zh-CN" dirty="0">
              <a:latin typeface="+mn-lt"/>
              <a:ea typeface="+mn-ea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7" presetClass="entr" presetSubtype="0" fill="hold" grpId="1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8" grpId="0" animBg="1"/>
      <p:bldP spid="4098" grpId="1" animBg="1"/>
      <p:bldP spid="4098" grpId="2" animBg="1"/>
      <p:bldP spid="4098" grpId="3" animBg="1"/>
      <p:bldP spid="4098" grpId="4" animBg="1"/>
      <p:bldP spid="4098" grpId="5" animBg="1"/>
      <p:bldP spid="4098" grpId="6" animBg="1"/>
      <p:bldP spid="4099" grpId="1" build="p"/>
      <p:bldP spid="4099" grpId="2" build="p"/>
      <p:bldP spid="4099" grpId="3" build="p"/>
      <p:bldP spid="4099" grpId="4" build="p"/>
      <p:bldP spid="4099" grpId="5" build="p"/>
      <p:bldP spid="4099" grpId="6" build="p"/>
      <p:bldP spid="4099" grpId="7" build="p"/>
      <p:bldP spid="4099" grpId="8" build="p"/>
      <p:bldP spid="4099" grpId="9" build="p"/>
      <p:bldP spid="4099" grpId="10" build="p"/>
      <p:bldP spid="4099" grpId="11" build="p"/>
      <p:bldP spid="4099" grpId="12" build="p"/>
      <p:bldP spid="4099" grpId="13" build="p"/>
      <p:bldP spid="4099" grpId="14" build="p"/>
      <p:bldP spid="4099" grpId="15" build="p"/>
      <p:bldP spid="4099" grpId="16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984250" y="3183890"/>
            <a:ext cx="96977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ym typeface="+mn-ea"/>
              </a:rPr>
              <a:t>java</a:t>
            </a:r>
            <a:r>
              <a:rPr lang="zh-CN" altLang="en-US">
                <a:sym typeface="+mn-ea"/>
              </a:rPr>
              <a:t>、</a:t>
            </a:r>
            <a:r>
              <a:rPr lang="en-US" altLang="zh-CN">
                <a:sym typeface="+mn-ea"/>
              </a:rPr>
              <a:t>kt</a:t>
            </a:r>
            <a:r>
              <a:rPr lang="zh-CN" altLang="en-US">
                <a:sym typeface="+mn-ea"/>
              </a:rPr>
              <a:t>、资源文件等分层明确，结构清晰，增删功能维护方便，。</a:t>
            </a: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84250" y="3863975"/>
            <a:ext cx="969772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有数据请求的页面使用</a:t>
            </a:r>
            <a:r>
              <a:rPr lang="en-US" altLang="zh-CN">
                <a:sym typeface="+mn-ea"/>
              </a:rPr>
              <a:t>MVP</a:t>
            </a:r>
            <a:r>
              <a:rPr lang="zh-CN" altLang="en-US">
                <a:sym typeface="+mn-ea"/>
              </a:rPr>
              <a:t>或</a:t>
            </a:r>
            <a:r>
              <a:rPr lang="en-US" altLang="zh-CN">
                <a:sym typeface="+mn-ea"/>
              </a:rPr>
              <a:t>MVVP</a:t>
            </a:r>
            <a:r>
              <a:rPr lang="zh-CN" altLang="en-US">
                <a:sym typeface="+mn-ea"/>
              </a:rPr>
              <a:t>开发模式，其他简单页面使用</a:t>
            </a:r>
            <a:r>
              <a:rPr lang="en-US" altLang="zh-CN">
                <a:sym typeface="+mn-ea"/>
              </a:rPr>
              <a:t>MVC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（有</a:t>
            </a:r>
            <a:r>
              <a:rPr lang="en-US" altLang="zh-CN">
                <a:sym typeface="+mn-ea"/>
              </a:rPr>
              <a:t>BaseFragment</a:t>
            </a:r>
            <a:r>
              <a:rPr lang="zh-CN" altLang="en-US">
                <a:sym typeface="+mn-ea"/>
              </a:rPr>
              <a:t>对</a:t>
            </a:r>
            <a:r>
              <a:rPr lang="en-US" altLang="zh-CN">
                <a:sym typeface="+mn-ea"/>
              </a:rPr>
              <a:t>MVP</a:t>
            </a:r>
            <a:r>
              <a:rPr lang="zh-CN" altLang="en-US">
                <a:sym typeface="+mn-ea"/>
              </a:rPr>
              <a:t>、</a:t>
            </a:r>
            <a:r>
              <a:rPr lang="en-US" altLang="zh-CN">
                <a:sym typeface="+mn-ea"/>
              </a:rPr>
              <a:t>MVVP</a:t>
            </a:r>
            <a:r>
              <a:rPr lang="zh-CN" altLang="en-US">
                <a:sym typeface="+mn-ea"/>
              </a:rPr>
              <a:t>、</a:t>
            </a:r>
            <a:r>
              <a:rPr lang="en-US" altLang="zh-CN">
                <a:sym typeface="+mn-ea"/>
              </a:rPr>
              <a:t>MVC</a:t>
            </a:r>
            <a:r>
              <a:rPr lang="zh-CN" altLang="en-US">
                <a:sym typeface="+mn-ea"/>
              </a:rPr>
              <a:t>封装的基类，继承即可使用）</a:t>
            </a:r>
            <a:endParaRPr lang="zh-CN" altLang="en-US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4250" y="4774565"/>
            <a:ext cx="109486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列表页采用</a:t>
            </a:r>
            <a:r>
              <a:rPr lang="en-US" altLang="zh-CN">
                <a:sym typeface="+mn-ea"/>
              </a:rPr>
              <a:t>recycleView+ViewModel</a:t>
            </a:r>
            <a:r>
              <a:rPr lang="zh-CN" altLang="en-US">
                <a:sym typeface="+mn-ea"/>
              </a:rPr>
              <a:t>、或者</a:t>
            </a:r>
            <a:r>
              <a:rPr lang="en-US" altLang="zh-CN">
                <a:sym typeface="+mn-ea"/>
              </a:rPr>
              <a:t>recycleView+DataModel</a:t>
            </a:r>
            <a:r>
              <a:rPr lang="zh-CN" altLang="en-US">
                <a:sym typeface="+mn-ea"/>
              </a:rPr>
              <a:t>方式实现，比较简单，代码量少。</a:t>
            </a:r>
            <a:endParaRPr lang="zh-CN" altLang="en-US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84250" y="2570480"/>
            <a:ext cx="96977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语法采用</a:t>
            </a:r>
            <a:r>
              <a:rPr lang="en-US" altLang="zh-CN">
                <a:sym typeface="+mn-ea"/>
              </a:rPr>
              <a:t>kotlin</a:t>
            </a:r>
            <a:r>
              <a:rPr lang="zh-CN" altLang="en-US">
                <a:sym typeface="+mn-ea"/>
              </a:rPr>
              <a:t>，极大地避免了空指针异常的发生，降低</a:t>
            </a:r>
            <a:r>
              <a:rPr lang="en-US" altLang="zh-CN">
                <a:sym typeface="+mn-ea"/>
              </a:rPr>
              <a:t>bug</a:t>
            </a:r>
            <a:r>
              <a:rPr lang="zh-CN" altLang="en-US">
                <a:sym typeface="+mn-ea"/>
              </a:rPr>
              <a:t>率。</a:t>
            </a:r>
            <a:endParaRPr lang="zh-CN" altLang="en-US">
              <a:sym typeface="+mn-ea"/>
            </a:endParaRPr>
          </a:p>
        </p:txBody>
      </p:sp>
      <p:sp>
        <p:nvSpPr>
          <p:cNvPr id="10" name="标题 5"/>
          <p:cNvSpPr>
            <a:spLocks noGrp="1"/>
          </p:cNvSpPr>
          <p:nvPr/>
        </p:nvSpPr>
        <p:spPr>
          <a:xfrm>
            <a:off x="3460115" y="601980"/>
            <a:ext cx="5271770" cy="1002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pPr indent="0" algn="ctr">
              <a:buFont typeface="Arial" panose="020B0604020202020204" pitchFamily="34" charset="0"/>
            </a:pPr>
            <a:r>
              <a:rPr lang="zh-CN" altLang="en-US">
                <a:sym typeface="+mn-ea"/>
              </a:rPr>
              <a:t>三、保活实现</a:t>
            </a:r>
            <a:endParaRPr lang="zh-CN" altLang="en-US"/>
          </a:p>
        </p:txBody>
      </p:sp>
      <p:sp>
        <p:nvSpPr>
          <p:cNvPr id="2" name="标题 4"/>
          <p:cNvSpPr>
            <a:spLocks noGrp="1"/>
          </p:cNvSpPr>
          <p:nvPr/>
        </p:nvSpPr>
        <p:spPr>
          <a:xfrm>
            <a:off x="590550" y="1674495"/>
            <a:ext cx="4549775" cy="72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2800"/>
              <a:t>1.</a:t>
            </a:r>
            <a:r>
              <a:rPr lang="zh-CN" altLang="en-US" sz="2800"/>
              <a:t>优点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4" grpId="0"/>
      <p:bldP spid="9" grpId="0"/>
      <p:bldP spid="10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984250" y="2660650"/>
            <a:ext cx="109486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部分逻辑复杂的页面，由于业务的多次变更，多次修改代码，造成代码逻辑复杂，即需要重构</a:t>
            </a:r>
            <a:endParaRPr lang="zh-CN" altLang="en-US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84250" y="2021840"/>
            <a:ext cx="96977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适配不完全，暂时使用的是</a:t>
            </a:r>
            <a:r>
              <a:rPr lang="en-US" altLang="zh-CN">
                <a:sym typeface="+mn-ea"/>
              </a:rPr>
              <a:t>AutoLayout</a:t>
            </a:r>
            <a:r>
              <a:rPr lang="zh-CN" altLang="en-US">
                <a:sym typeface="+mn-ea"/>
              </a:rPr>
              <a:t>进行适配。</a:t>
            </a:r>
            <a:endParaRPr lang="zh-CN" altLang="en-US">
              <a:sym typeface="+mn-ea"/>
            </a:endParaRPr>
          </a:p>
        </p:txBody>
      </p:sp>
      <p:sp>
        <p:nvSpPr>
          <p:cNvPr id="2" name="标题 4"/>
          <p:cNvSpPr>
            <a:spLocks noGrp="1"/>
          </p:cNvSpPr>
          <p:nvPr/>
        </p:nvSpPr>
        <p:spPr>
          <a:xfrm>
            <a:off x="683895" y="990600"/>
            <a:ext cx="4549775" cy="72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2800"/>
              <a:t>2.</a:t>
            </a:r>
            <a:r>
              <a:rPr lang="zh-CN" altLang="en-US" sz="2800"/>
              <a:t>缺点</a:t>
            </a:r>
            <a:endParaRPr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984250" y="3369310"/>
            <a:ext cx="109486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未知</a:t>
            </a:r>
            <a:r>
              <a:rPr lang="en-US" altLang="zh-CN">
                <a:sym typeface="+mn-ea"/>
              </a:rPr>
              <a:t>bug</a:t>
            </a:r>
            <a:endParaRPr lang="en-US" altLang="zh-CN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580130" y="1646555"/>
            <a:ext cx="477075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谢谢大家</a:t>
            </a:r>
            <a:endParaRPr lang="zh-CN" altLang="en-US" sz="66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05985" y="3103245"/>
            <a:ext cx="2779395" cy="26003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" accel="100000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 idx="4294967295"/>
          </p:nvPr>
        </p:nvSpPr>
        <p:spPr>
          <a:xfrm>
            <a:off x="1710690" y="807085"/>
            <a:ext cx="1447165" cy="876935"/>
          </a:xfrm>
        </p:spPr>
        <p:txBody>
          <a:bodyPr/>
          <a:p>
            <a:pPr algn="ctr"/>
            <a:r>
              <a:rPr lang="zh-CN" altLang="en-US" sz="3600"/>
              <a:t>目录</a:t>
            </a:r>
            <a:endParaRPr lang="zh-CN" altLang="en-US" sz="3600"/>
          </a:p>
        </p:txBody>
      </p:sp>
      <p:sp>
        <p:nvSpPr>
          <p:cNvPr id="7" name="文本框 6"/>
          <p:cNvSpPr txBox="1"/>
          <p:nvPr/>
        </p:nvSpPr>
        <p:spPr>
          <a:xfrm>
            <a:off x="4483735" y="2486660"/>
            <a:ext cx="4057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sz="2400"/>
              <a:t>二、</a:t>
            </a:r>
            <a:r>
              <a:rPr lang="en-US" altLang="zh-CN" sz="2400"/>
              <a:t>JBox2D</a:t>
            </a:r>
            <a:r>
              <a:rPr lang="zh-CN" altLang="en-US" sz="2400"/>
              <a:t>框架介绍</a:t>
            </a:r>
            <a:endParaRPr lang="zh-CN" altLang="en-US" sz="2400"/>
          </a:p>
        </p:txBody>
      </p:sp>
      <p:sp>
        <p:nvSpPr>
          <p:cNvPr id="8" name="文本框 7"/>
          <p:cNvSpPr txBox="1"/>
          <p:nvPr/>
        </p:nvSpPr>
        <p:spPr>
          <a:xfrm>
            <a:off x="4483735" y="2806700"/>
            <a:ext cx="4057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4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400"/>
          </a:p>
        </p:txBody>
      </p:sp>
      <p:sp>
        <p:nvSpPr>
          <p:cNvPr id="10" name="文本框 9"/>
          <p:cNvSpPr txBox="1"/>
          <p:nvPr/>
        </p:nvSpPr>
        <p:spPr>
          <a:xfrm>
            <a:off x="4483735" y="3321685"/>
            <a:ext cx="4057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>
                <a:sym typeface="+mn-ea"/>
              </a:rPr>
              <a:t>三、用法分析</a:t>
            </a:r>
            <a:endParaRPr lang="zh-CN" altLang="en-US" sz="2400"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483735" y="4157980"/>
            <a:ext cx="4057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/>
              <a:t>四、代码实现</a:t>
            </a:r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4483735" y="1734185"/>
            <a:ext cx="4057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sz="2400"/>
              <a:t>一、效果观看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2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5" grpId="2"/>
      <p:bldP spid="5" grpId="3"/>
      <p:bldP spid="5" grpId="4"/>
      <p:bldP spid="5" grpId="5"/>
      <p:bldP spid="5" grpId="6"/>
      <p:bldP spid="5" grpId="7"/>
      <p:bldP spid="5" grpId="8"/>
      <p:bldP spid="5" grpId="9"/>
      <p:bldP spid="5" grpId="10"/>
      <p:bldP spid="5" grpId="11"/>
      <p:bldP spid="5" grpId="12"/>
      <p:bldP spid="5" grpId="13"/>
      <p:bldP spid="5" grpId="14"/>
      <p:bldP spid="5" grpId="15"/>
      <p:bldP spid="5" grpId="16"/>
      <p:bldP spid="5" grpId="17"/>
      <p:bldP spid="5" grpId="18"/>
      <p:bldP spid="5" grpId="19"/>
      <p:bldP spid="5" grpId="20"/>
      <p:bldP spid="7" grpId="0"/>
      <p:bldP spid="10" grpId="0"/>
      <p:bldP spid="5" grpId="22"/>
      <p:bldP spid="5" grpId="23"/>
      <p:bldP spid="7" grpId="2"/>
      <p:bldP spid="10" grpId="2"/>
      <p:bldP spid="11" grpId="1"/>
      <p:bldP spid="2" grpId="0"/>
      <p:bldP spid="2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/>
        </p:nvSpPr>
        <p:spPr>
          <a:xfrm>
            <a:off x="4505325" y="456565"/>
            <a:ext cx="3498215" cy="7848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pPr indent="0"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5" name="图片 4" descr="pi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5325" y="1060450"/>
            <a:ext cx="3647440" cy="5676900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4355465" y="367665"/>
            <a:ext cx="3481705" cy="71818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normAutofit/>
          </a:bodyPr>
          <a:lstStyle>
            <a:lvl1pPr marL="0" lvl="0" indent="0" algn="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3000" b="0" i="0" u="none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>
                <a:sym typeface="+mn-ea"/>
              </a:rPr>
              <a:t>一、效果观看</a:t>
            </a:r>
            <a:endParaRPr lang="zh-CN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 idx="4294967295"/>
          </p:nvPr>
        </p:nvSpPr>
        <p:spPr>
          <a:xfrm>
            <a:off x="4355465" y="523875"/>
            <a:ext cx="3481705" cy="718185"/>
          </a:xfrm>
        </p:spPr>
        <p:txBody>
          <a:bodyPr>
            <a:normAutofit fontScale="90000"/>
          </a:bodyPr>
          <a:p>
            <a:pPr algn="ctr"/>
            <a:r>
              <a:rPr lang="zh-CN">
                <a:sym typeface="+mn-ea"/>
              </a:rPr>
              <a:t>二、</a:t>
            </a:r>
            <a:r>
              <a:rPr lang="en-US" altLang="zh-CN">
                <a:sym typeface="+mn-ea"/>
              </a:rPr>
              <a:t>JBox2D</a:t>
            </a:r>
            <a:r>
              <a:rPr lang="zh-CN" altLang="en-US">
                <a:sym typeface="+mn-ea"/>
              </a:rPr>
              <a:t>框架介绍</a:t>
            </a:r>
            <a:endParaRPr lang="zh-CN"/>
          </a:p>
        </p:txBody>
      </p:sp>
      <p:sp>
        <p:nvSpPr>
          <p:cNvPr id="8" name="标题 4"/>
          <p:cNvSpPr>
            <a:spLocks noGrp="1"/>
          </p:cNvSpPr>
          <p:nvPr/>
        </p:nvSpPr>
        <p:spPr>
          <a:xfrm>
            <a:off x="972820" y="1450975"/>
            <a:ext cx="4549775" cy="72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2800"/>
              <a:t>1.</a:t>
            </a:r>
            <a:r>
              <a:rPr lang="zh-CN" altLang="en-US" sz="2800"/>
              <a:t>介绍</a:t>
            </a:r>
            <a:endParaRPr lang="zh-CN" altLang="en-US" sz="2800"/>
          </a:p>
        </p:txBody>
      </p:sp>
      <p:sp>
        <p:nvSpPr>
          <p:cNvPr id="2" name="文本框 1"/>
          <p:cNvSpPr txBox="1"/>
          <p:nvPr/>
        </p:nvSpPr>
        <p:spPr>
          <a:xfrm>
            <a:off x="972820" y="2286000"/>
            <a:ext cx="1039304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	</a:t>
            </a:r>
            <a:r>
              <a:t>jbox2D 物理引擎原版 Box2D 是采用C++编写的，后来扩展到java，as等多种版本。著名手机游戏愤怒的小鸟便是采用jbox2D物理引擎。不过java版的jbox2D引擎性能不如C++环境下运行的性能好。在性能配置比较好的手机上面，jbox2D效果也是不错的。</a:t>
            </a:r>
          </a:p>
        </p:txBody>
      </p:sp>
      <p:sp>
        <p:nvSpPr>
          <p:cNvPr id="3" name="标题 4"/>
          <p:cNvSpPr>
            <a:spLocks noGrp="1"/>
          </p:cNvSpPr>
          <p:nvPr/>
        </p:nvSpPr>
        <p:spPr>
          <a:xfrm>
            <a:off x="998220" y="3673475"/>
            <a:ext cx="4549775" cy="72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2800"/>
              <a:t>2.</a:t>
            </a:r>
            <a:r>
              <a:rPr lang="zh-CN" altLang="en-US" sz="2800"/>
              <a:t>网址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998220" y="4508500"/>
            <a:ext cx="103930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git </a:t>
            </a:r>
            <a:r>
              <a:rPr lang="zh-CN" altLang="en-US"/>
              <a:t> </a:t>
            </a:r>
            <a:r>
              <a:rPr lang="en-US"/>
              <a:t>:   </a:t>
            </a:r>
            <a:r>
              <a:t>https://github.com/jbox2d/jbox2d</a:t>
            </a: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6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8" grpId="1"/>
      <p:bldP spid="8" grpId="2"/>
      <p:bldP spid="8" grpId="3"/>
      <p:bldP spid="8" grpId="4"/>
      <p:bldP spid="8" grpId="5"/>
      <p:bldP spid="3" grpId="0"/>
      <p:bldP spid="3" grpId="1"/>
      <p:bldP spid="3" grpId="2"/>
      <p:bldP spid="3" grpId="3"/>
      <p:bldP spid="3" grpId="4"/>
      <p:bldP spid="3" grpId="5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" name="标题 4"/>
          <p:cNvSpPr>
            <a:spLocks noGrp="1"/>
          </p:cNvSpPr>
          <p:nvPr/>
        </p:nvSpPr>
        <p:spPr>
          <a:xfrm>
            <a:off x="972820" y="1450975"/>
            <a:ext cx="4549775" cy="72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endParaRPr lang="en-US" altLang="zh-CN" sz="2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85" y="829945"/>
            <a:ext cx="6024880" cy="51987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785" y="367665"/>
            <a:ext cx="5598795" cy="62420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8" grpId="0"/>
      <p:bldP spid="8" grpId="1"/>
      <p:bldP spid="8" grpId="2"/>
      <p:bldP spid="8" grpId="3"/>
      <p:bldP spid="8" grpId="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/>
        </p:nvSpPr>
        <p:spPr>
          <a:xfrm>
            <a:off x="4505325" y="456565"/>
            <a:ext cx="3498215" cy="7848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pPr indent="0">
              <a:buFont typeface="Arial" panose="020B0604020202020204" pitchFamily="34" charset="0"/>
            </a:pPr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/>
        </p:nvSpPr>
        <p:spPr>
          <a:xfrm>
            <a:off x="4705350" y="487680"/>
            <a:ext cx="3067050" cy="7766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pPr indent="0" algn="ctr">
              <a:buFont typeface="Arial" panose="020B0604020202020204" pitchFamily="34" charset="0"/>
            </a:pPr>
            <a:r>
              <a:rPr lang="zh-CN" altLang="en-US" sz="2700">
                <a:solidFill>
                  <a:schemeClr val="tx1"/>
                </a:solidFill>
                <a:latin typeface="+mj-lt"/>
                <a:sym typeface="+mn-ea"/>
              </a:rPr>
              <a:t>三、</a:t>
            </a:r>
            <a:r>
              <a:rPr lang="zh-CN" altLang="en-US" sz="2700">
                <a:solidFill>
                  <a:schemeClr val="tx1"/>
                </a:solidFill>
                <a:latin typeface="+mj-lt"/>
                <a:sym typeface="+mn-ea"/>
              </a:rPr>
              <a:t>用法分析</a:t>
            </a:r>
            <a:endParaRPr lang="zh-CN" altLang="en-US" sz="2700">
              <a:solidFill>
                <a:schemeClr val="tx1"/>
              </a:solidFill>
              <a:latin typeface="+mj-lt"/>
              <a:sym typeface="+mn-ea"/>
            </a:endParaRPr>
          </a:p>
        </p:txBody>
      </p:sp>
      <p:sp>
        <p:nvSpPr>
          <p:cNvPr id="8" name="标题 4"/>
          <p:cNvSpPr>
            <a:spLocks noGrp="1"/>
          </p:cNvSpPr>
          <p:nvPr/>
        </p:nvSpPr>
        <p:spPr>
          <a:xfrm>
            <a:off x="972820" y="1450975"/>
            <a:ext cx="4549775" cy="72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2800"/>
              <a:t>1.</a:t>
            </a:r>
            <a:r>
              <a:rPr lang="zh-CN" altLang="en-US" sz="2800"/>
              <a:t>几个文字</a:t>
            </a:r>
            <a:r>
              <a:rPr lang="zh-CN" altLang="en-US" sz="2800"/>
              <a:t>概念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/>
        </p:nvSpPr>
        <p:spPr>
          <a:xfrm>
            <a:off x="4505325" y="456565"/>
            <a:ext cx="3498215" cy="7848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pPr indent="0"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5" name="图片 4" descr="QQ截图201710312233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8585" y="248920"/>
            <a:ext cx="2437130" cy="6360795"/>
          </a:xfrm>
          <a:prstGeom prst="rect">
            <a:avLst/>
          </a:prstGeom>
        </p:spPr>
      </p:pic>
      <p:pic>
        <p:nvPicPr>
          <p:cNvPr id="7" name="图片 6" descr="QQ截图201710312236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810" y="248920"/>
            <a:ext cx="2595245" cy="4284980"/>
          </a:xfrm>
          <a:prstGeom prst="rect">
            <a:avLst/>
          </a:prstGeom>
        </p:spPr>
      </p:pic>
      <p:pic>
        <p:nvPicPr>
          <p:cNvPr id="10" name="图片 9" descr="QQ截图201710312238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0" y="3829685"/>
            <a:ext cx="2961640" cy="2847340"/>
          </a:xfrm>
          <a:prstGeom prst="rect">
            <a:avLst/>
          </a:prstGeom>
        </p:spPr>
      </p:pic>
      <p:cxnSp>
        <p:nvCxnSpPr>
          <p:cNvPr id="12" name="直接箭头连接符 11"/>
          <p:cNvCxnSpPr/>
          <p:nvPr/>
        </p:nvCxnSpPr>
        <p:spPr>
          <a:xfrm flipV="1">
            <a:off x="3305810" y="475615"/>
            <a:ext cx="1698625" cy="490410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2653665" y="4018915"/>
            <a:ext cx="5263515" cy="214820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4"/>
          <p:cNvSpPr>
            <a:spLocks noGrp="1"/>
          </p:cNvSpPr>
          <p:nvPr/>
        </p:nvSpPr>
        <p:spPr>
          <a:xfrm>
            <a:off x="972820" y="819785"/>
            <a:ext cx="4549775" cy="72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2800"/>
              <a:t>2.</a:t>
            </a:r>
            <a:r>
              <a:rPr lang="zh-CN" altLang="en-US" sz="2800"/>
              <a:t>依赖库组成分析</a:t>
            </a:r>
            <a:endParaRPr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744220" y="1923415"/>
            <a:ext cx="6232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整体框架：</a:t>
            </a:r>
            <a:r>
              <a:t>retrofit</a:t>
            </a:r>
            <a:r>
              <a:rPr lang="en-US"/>
              <a:t>+rxjava2+rxandroid2+okhttp3+dagger2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4973955" y="2668905"/>
            <a:ext cx="24377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图片：</a:t>
            </a:r>
            <a:r>
              <a:rPr lang="en-US" altLang="zh-CN"/>
              <a:t>Glide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744220" y="2668905"/>
            <a:ext cx="3070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语言：</a:t>
            </a:r>
            <a:r>
              <a:rPr lang="en-US" altLang="zh-CN"/>
              <a:t>kotlin+anko+rxkotlin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44220" y="3420110"/>
            <a:ext cx="3070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数据绑定：</a:t>
            </a:r>
            <a:r>
              <a:rPr lang="en-US" altLang="zh-CN"/>
              <a:t>DataBinding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4973955" y="3420110"/>
            <a:ext cx="3070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通信：</a:t>
            </a:r>
            <a:r>
              <a:rPr lang="en-US" altLang="zh-CN"/>
              <a:t>RxBus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744220" y="4154805"/>
            <a:ext cx="3070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数据库：</a:t>
            </a:r>
            <a:r>
              <a:rPr lang="en-US" altLang="zh-CN"/>
              <a:t>GreenDao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4973955" y="4154805"/>
            <a:ext cx="3070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适配：</a:t>
            </a:r>
            <a:r>
              <a:rPr lang="en-US" altLang="zh-CN"/>
              <a:t>AutoLayout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44220" y="4914265"/>
            <a:ext cx="3070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异步操作：</a:t>
            </a:r>
            <a:r>
              <a:rPr lang="en-US"/>
              <a:t>Rxbus</a:t>
            </a:r>
            <a:endParaRPr lang="en-US"/>
          </a:p>
        </p:txBody>
      </p:sp>
      <p:sp>
        <p:nvSpPr>
          <p:cNvPr id="14" name="文本框 13"/>
          <p:cNvSpPr txBox="1"/>
          <p:nvPr/>
        </p:nvSpPr>
        <p:spPr>
          <a:xfrm>
            <a:off x="4973955" y="5648960"/>
            <a:ext cx="4251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错误上报、热修复、自动升级：</a:t>
            </a:r>
            <a:r>
              <a:rPr lang="en-US" altLang="zh-CN"/>
              <a:t>Bugly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744220" y="5648960"/>
            <a:ext cx="3070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事件统计：友盟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973955" y="4914265"/>
            <a:ext cx="3070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滚动图：</a:t>
            </a:r>
            <a:r>
              <a:rPr lang="en-US" altLang="zh-CN"/>
              <a:t>FlycoBanner_Lib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8486775" y="2668905"/>
            <a:ext cx="3070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内存检测：</a:t>
            </a:r>
            <a:r>
              <a:rPr lang="en-US" altLang="zh-CN"/>
              <a:t>LeakCanary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8486775" y="3420110"/>
            <a:ext cx="3346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过度绘制检测：</a:t>
            </a:r>
            <a:r>
              <a:rPr lang="en-US" altLang="zh-CN"/>
              <a:t>BlockCanary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00"/>
                            </p:stCondLst>
                            <p:childTnLst>
                              <p:par>
                                <p:cTn id="78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00"/>
                            </p:stCondLst>
                            <p:childTnLst>
                              <p:par>
                                <p:cTn id="94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000"/>
                            </p:stCondLst>
                            <p:childTnLst>
                              <p:par>
                                <p:cTn id="102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500"/>
                            </p:stCondLst>
                            <p:childTnLst>
                              <p:par>
                                <p:cTn id="110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8000"/>
                            </p:stCondLst>
                            <p:childTnLst>
                              <p:par>
                                <p:cTn id="118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6" grpId="0"/>
      <p:bldP spid="9" grpId="0"/>
      <p:bldP spid="10" grpId="0"/>
      <p:bldP spid="11" grpId="0"/>
      <p:bldP spid="12" grpId="0"/>
      <p:bldP spid="13" grpId="0"/>
      <p:bldP spid="17" grpId="0"/>
      <p:bldP spid="16" grpId="0"/>
      <p:bldP spid="14" grpId="0"/>
      <p:bldP spid="8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4"/>
          <p:cNvSpPr>
            <a:spLocks noGrp="1"/>
          </p:cNvSpPr>
          <p:nvPr/>
        </p:nvSpPr>
        <p:spPr>
          <a:xfrm>
            <a:off x="972820" y="819785"/>
            <a:ext cx="4549775" cy="7264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j-cs"/>
              </a:defRPr>
            </a:lvl1pPr>
          </a:lstStyle>
          <a:p>
            <a:r>
              <a:rPr lang="en-US" altLang="zh-CN" sz="2800">
                <a:sym typeface="+mn-ea"/>
              </a:rPr>
              <a:t>3.</a:t>
            </a:r>
            <a:r>
              <a:rPr lang="zh-CN" altLang="en-US" sz="2800">
                <a:sym typeface="+mn-ea"/>
              </a:rPr>
              <a:t>架构分析</a:t>
            </a:r>
            <a:endParaRPr lang="zh-CN" altLang="en-US" sz="280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682480" y="6034405"/>
            <a:ext cx="1097280" cy="3683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p>
            <a:r>
              <a:rPr lang="zh-CN" altLang="en-US">
                <a:hlinkClick r:id="rId1" action="ppaction://hlinkfile"/>
              </a:rPr>
              <a:t>文件关系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72820" y="2596515"/>
            <a:ext cx="800798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项目内容分为有</a:t>
            </a:r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种架构（</a:t>
            </a:r>
            <a:r>
              <a:rPr lang="en-US" altLang="zh-CN">
                <a:sym typeface="+mn-ea"/>
              </a:rPr>
              <a:t>MVP+MVVP</a:t>
            </a:r>
            <a:r>
              <a:rPr lang="zh-CN" altLang="en-US">
                <a:sym typeface="+mn-ea"/>
              </a:rPr>
              <a:t>）：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        首页、赛事代码由</a:t>
            </a:r>
            <a:r>
              <a:rPr lang="en-US" altLang="zh-CN">
                <a:sym typeface="+mn-ea"/>
              </a:rPr>
              <a:t>mvp</a:t>
            </a:r>
            <a:r>
              <a:rPr lang="zh-CN" altLang="en-US">
                <a:sym typeface="+mn-ea"/>
              </a:rPr>
              <a:t>结构组成 </a:t>
            </a:r>
            <a:r>
              <a:rPr lang="en-US" altLang="zh-CN">
                <a:sym typeface="+mn-ea"/>
              </a:rPr>
              <a:t>(</a:t>
            </a:r>
            <a:r>
              <a:rPr lang="zh-CN" altLang="zh-CN">
                <a:sym typeface="+mn-ea"/>
              </a:rPr>
              <a:t>列表由</a:t>
            </a:r>
            <a:r>
              <a:rPr lang="en-US" altLang="zh-CN">
                <a:sym typeface="+mn-ea"/>
              </a:rPr>
              <a:t>RecycleView+ViewModel</a:t>
            </a:r>
            <a:r>
              <a:rPr lang="zh-CN" altLang="en-US">
                <a:sym typeface="+mn-ea"/>
              </a:rPr>
              <a:t>组成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        直播、球吧、我的代码由</a:t>
            </a:r>
            <a:r>
              <a:rPr lang="en-US" altLang="zh-CN">
                <a:sym typeface="+mn-ea"/>
              </a:rPr>
              <a:t>mvvp</a:t>
            </a:r>
            <a:r>
              <a:rPr lang="zh-CN" altLang="en-US">
                <a:sym typeface="+mn-ea"/>
              </a:rPr>
              <a:t>结构组成 </a:t>
            </a:r>
            <a:r>
              <a:rPr lang="en-US" altLang="zh-CN">
                <a:sym typeface="+mn-ea"/>
              </a:rPr>
              <a:t>(</a:t>
            </a:r>
            <a:r>
              <a:rPr lang="zh-CN" altLang="zh-CN">
                <a:sym typeface="+mn-ea"/>
              </a:rPr>
              <a:t>列表由</a:t>
            </a:r>
            <a:r>
              <a:rPr lang="en-US" altLang="zh-CN">
                <a:sym typeface="+mn-ea"/>
              </a:rPr>
              <a:t>RecycleView+DataModel</a:t>
            </a:r>
            <a:r>
              <a:rPr lang="zh-CN" altLang="en-US">
                <a:sym typeface="+mn-ea"/>
              </a:rPr>
              <a:t>组成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  <a:p>
            <a:endParaRPr lang="zh-CN" altLang="en-US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72820" y="4975225"/>
            <a:ext cx="68268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大多数单独的功能采用一（</a:t>
            </a:r>
            <a:r>
              <a:rPr lang="en-US" altLang="zh-CN">
                <a:sym typeface="+mn-ea"/>
              </a:rPr>
              <a:t>Activity</a:t>
            </a:r>
            <a:r>
              <a:rPr lang="zh-CN" altLang="en-US">
                <a:sym typeface="+mn-ea"/>
              </a:rPr>
              <a:t>）对多（</a:t>
            </a:r>
            <a:r>
              <a:rPr lang="en-US" altLang="zh-CN">
                <a:sym typeface="+mn-ea"/>
              </a:rPr>
              <a:t>fragment</a:t>
            </a:r>
            <a:r>
              <a:rPr lang="zh-CN" altLang="en-US">
                <a:sym typeface="+mn-ea"/>
              </a:rPr>
              <a:t>）架构组成。</a:t>
            </a:r>
            <a:endParaRPr lang="zh-CN" altLang="en-US"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72820" y="5688965"/>
            <a:ext cx="68268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一个功能由一个</a:t>
            </a:r>
            <a:r>
              <a:rPr lang="en-US" altLang="zh-CN">
                <a:sym typeface="+mn-ea"/>
              </a:rPr>
              <a:t>fragment</a:t>
            </a:r>
            <a:r>
              <a:rPr lang="zh-CN" altLang="en-US">
                <a:sym typeface="+mn-ea"/>
              </a:rPr>
              <a:t>制作。</a:t>
            </a:r>
            <a:endParaRPr lang="zh-CN" altLang="en-US">
              <a:sym typeface="+mn-ea"/>
            </a:endParaRPr>
          </a:p>
        </p:txBody>
      </p:sp>
      <p:pic>
        <p:nvPicPr>
          <p:cNvPr id="12" name="图片 11" descr="QQ截图201710312202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0805" y="1104900"/>
            <a:ext cx="2729230" cy="42170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72820" y="3995420"/>
            <a:ext cx="682688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>
                <a:sym typeface="+mn-ea"/>
              </a:rPr>
              <a:t>项目中主要有</a:t>
            </a:r>
            <a:r>
              <a:rPr lang="en-US" altLang="zh-CN">
                <a:sym typeface="+mn-ea"/>
              </a:rPr>
              <a:t>5</a:t>
            </a:r>
            <a:r>
              <a:rPr lang="zh-CN" altLang="en-US">
                <a:sym typeface="+mn-ea"/>
              </a:rPr>
              <a:t>个</a:t>
            </a:r>
            <a:r>
              <a:rPr lang="en-US" altLang="zh-CN">
                <a:sym typeface="+mn-ea"/>
              </a:rPr>
              <a:t>activity</a:t>
            </a:r>
            <a:r>
              <a:rPr lang="zh-CN" altLang="en-US">
                <a:sym typeface="+mn-ea"/>
              </a:rPr>
              <a:t>，启动页</a:t>
            </a:r>
            <a:r>
              <a:rPr lang="en-US" altLang="zh-CN">
                <a:sym typeface="+mn-ea"/>
              </a:rPr>
              <a:t>Activity</a:t>
            </a:r>
            <a:r>
              <a:rPr lang="zh-CN" altLang="en-US">
                <a:sym typeface="+mn-ea"/>
              </a:rPr>
              <a:t>，主</a:t>
            </a:r>
            <a:r>
              <a:rPr lang="en-US" altLang="zh-CN">
                <a:sym typeface="+mn-ea"/>
              </a:rPr>
              <a:t>Activity</a:t>
            </a:r>
            <a:r>
              <a:rPr lang="zh-CN" altLang="en-US">
                <a:sym typeface="+mn-ea"/>
              </a:rPr>
              <a:t>，直播间</a:t>
            </a:r>
            <a:r>
              <a:rPr lang="en-US" altLang="zh-CN">
                <a:sym typeface="+mn-ea"/>
              </a:rPr>
              <a:t>Activity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Web</a:t>
            </a:r>
            <a:r>
              <a:rPr lang="zh-CN" altLang="en-US">
                <a:sym typeface="+mn-ea"/>
              </a:rPr>
              <a:t>页</a:t>
            </a:r>
            <a:r>
              <a:rPr lang="en-US" altLang="zh-CN">
                <a:sym typeface="+mn-ea"/>
              </a:rPr>
              <a:t>Activity</a:t>
            </a:r>
            <a:r>
              <a:rPr lang="zh-CN" altLang="en-US">
                <a:sym typeface="+mn-ea"/>
              </a:rPr>
              <a:t>，深度链接</a:t>
            </a:r>
            <a:r>
              <a:rPr lang="en-US" altLang="zh-CN">
                <a:sym typeface="+mn-ea"/>
              </a:rPr>
              <a:t>Activity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72820" y="1826260"/>
            <a:ext cx="68268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>
                <a:sym typeface="+mn-ea"/>
              </a:rPr>
              <a:t>项目原代码</a:t>
            </a:r>
            <a:r>
              <a:rPr lang="en-US" altLang="zh-CN">
                <a:sym typeface="+mn-ea"/>
              </a:rPr>
              <a:t>90%</a:t>
            </a:r>
            <a:r>
              <a:rPr lang="zh-CN" altLang="en-US">
                <a:sym typeface="+mn-ea"/>
              </a:rPr>
              <a:t>使用</a:t>
            </a:r>
            <a:r>
              <a:rPr lang="en-US" altLang="zh-CN">
                <a:sym typeface="+mn-ea"/>
              </a:rPr>
              <a:t>kotlin + </a:t>
            </a:r>
            <a:r>
              <a:rPr lang="zh-CN" altLang="en-US">
                <a:sym typeface="+mn-ea"/>
              </a:rPr>
              <a:t>其他三方库</a:t>
            </a:r>
            <a:r>
              <a:rPr lang="en-US" altLang="zh-CN">
                <a:sym typeface="+mn-ea"/>
              </a:rPr>
              <a:t>java</a:t>
            </a:r>
            <a:r>
              <a:rPr lang="zh-CN" altLang="en-US">
                <a:sym typeface="+mn-ea"/>
              </a:rPr>
              <a:t>，部分</a:t>
            </a:r>
            <a:r>
              <a:rPr lang="en-US" altLang="zh-CN">
                <a:sym typeface="+mn-ea"/>
              </a:rPr>
              <a:t>other copy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nimBg="1"/>
      <p:bldP spid="4" grpId="0"/>
      <p:bldP spid="5" grpId="0"/>
      <p:bldP spid="7" grpId="0"/>
      <p:bldP spid="6" grpId="0"/>
      <p:bldP spid="8" grpId="0"/>
    </p:bldLst>
  </p:timing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13"/>
  <p:tag name="KSO_WM_UNIT_TYPE" val="a"/>
  <p:tag name="KSO_WM_UNIT_INDEX" val="1"/>
  <p:tag name="KSO_WM_UNIT_ID" val="custom160413_1*a*1"/>
  <p:tag name="KSO_WM_UNIT_CLEAR" val="1"/>
  <p:tag name="KSO_WM_UNIT_LAYERLEVEL" val="1"/>
  <p:tag name="KSO_WM_UNIT_VALUE" val="6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11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12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13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14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13"/>
  <p:tag name="KSO_WM_UNIT_TYPE" val="b"/>
  <p:tag name="KSO_WM_UNIT_INDEX" val="1"/>
  <p:tag name="KSO_WM_UNIT_ID" val="custom160413_1*b*1"/>
  <p:tag name="KSO_WM_UNIT_CLEAR" val="1"/>
  <p:tag name="KSO_WM_UNIT_LAYERLEVEL" val="1"/>
  <p:tag name="KSO_WM_UNIT_VALUE" val="64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.xml><?xml version="1.0" encoding="utf-8"?>
<p:tagLst xmlns:p="http://schemas.openxmlformats.org/presentationml/2006/main">
  <p:tag name="KSO_WM_TEMPLATE_THUMBS_INDEX" val="1、9、12、16、20、24、25、28"/>
  <p:tag name="KSO_WM_TEMPLATE_CATEGORY" val="custom"/>
  <p:tag name="KSO_WM_TEMPLATE_INDEX" val="160413"/>
  <p:tag name="KSO_WM_TAG_VERSION" val="1.0"/>
  <p:tag name="KSO_WM_SLIDE_ID" val="custom16041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4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5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6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7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8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ags/tag9.xml><?xml version="1.0" encoding="utf-8"?>
<p:tagLst xmlns:p="http://schemas.openxmlformats.org/presentationml/2006/main">
  <p:tag name="KSO_WM_BEAUTIFY_FLAG" val="#wm#"/>
  <p:tag name="KSO_WM_TEMPLATE_CATEGORY" val="custom"/>
  <p:tag name="KSO_WM_TEMPLATE_INDEX" val="160413"/>
</p:tagLst>
</file>

<file path=ppt/theme/theme1.xml><?xml version="1.0" encoding="utf-8"?>
<a:theme xmlns:a="http://schemas.openxmlformats.org/drawingml/2006/main" name="培训讲座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CC00"/>
      </a:accent1>
      <a:accent2>
        <a:srgbClr val="FF8A15"/>
      </a:accent2>
      <a:accent3>
        <a:srgbClr val="FFFFFF"/>
      </a:accent3>
      <a:accent4>
        <a:srgbClr val="000000"/>
      </a:accent4>
      <a:accent5>
        <a:srgbClr val="FFE2AA"/>
      </a:accent5>
      <a:accent6>
        <a:srgbClr val="E57B12"/>
      </a:accent6>
      <a:hlink>
        <a:srgbClr val="463900"/>
      </a:hlink>
      <a:folHlink>
        <a:srgbClr val="FFF0AF"/>
      </a:folHlink>
    </a:clrScheme>
    <a:fontScheme name="">
      <a:majorFont>
        <a:latin typeface="Arial"/>
        <a:ea typeface="微软雅黑"/>
        <a:cs typeface=""/>
      </a:majorFont>
      <a:minorFont>
        <a:latin typeface="Arial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00"/>
        </a:accent1>
        <a:accent2>
          <a:srgbClr val="FF8A15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57B12"/>
        </a:accent6>
        <a:hlink>
          <a:srgbClr val="463900"/>
        </a:hlink>
        <a:folHlink>
          <a:srgbClr val="FFF0A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1103</Words>
  <Application>WPS 演示</Application>
  <PresentationFormat>宽屏</PresentationFormat>
  <Paragraphs>100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宋体</vt:lpstr>
      <vt:lpstr>Wingdings</vt:lpstr>
      <vt:lpstr>华文细黑</vt:lpstr>
      <vt:lpstr>微软雅黑</vt:lpstr>
      <vt:lpstr>黑体</vt:lpstr>
      <vt:lpstr>Arial Unicode MS</vt:lpstr>
      <vt:lpstr>Calibri</vt:lpstr>
      <vt:lpstr>华文细黑</vt:lpstr>
      <vt:lpstr>新宋体</vt:lpstr>
      <vt:lpstr>培训讲座</vt:lpstr>
      <vt:lpstr>NDK保活实现机制</vt:lpstr>
      <vt:lpstr>目录</vt:lpstr>
      <vt:lpstr>一、JBox2D框架介绍</vt:lpstr>
      <vt:lpstr>一、基本知识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pinge</dc:creator>
  <cp:lastModifiedBy>Administrator</cp:lastModifiedBy>
  <cp:revision>184</cp:revision>
  <dcterms:created xsi:type="dcterms:W3CDTF">2017-09-24T08:16:00Z</dcterms:created>
  <dcterms:modified xsi:type="dcterms:W3CDTF">2018-04-24T07:05:49Z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2052-10.1.0.7223</vt:lpwstr>
  </property>
</Properties>
</file>

<file path=docProps/thumbnail.jpeg>
</file>